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C09CB-673A-9941-9954-C45F151C3C0F}">
          <p14:sldIdLst>
            <p14:sldId id="256"/>
            <p14:sldId id="257"/>
            <p14:sldId id="258"/>
            <p14:sldId id="259"/>
            <p14:sldId id="260"/>
            <p14:sldId id="261"/>
            <p14:sldId id="262"/>
            <p14:sldId id="263"/>
            <p14:sldId id="264"/>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49"/>
    <p:restoredTop sz="80787" autoAdjust="0"/>
  </p:normalViewPr>
  <p:slideViewPr>
    <p:cSldViewPr snapToGrid="0">
      <p:cViewPr varScale="1">
        <p:scale>
          <a:sx n="86" d="100"/>
          <a:sy n="86" d="100"/>
        </p:scale>
        <p:origin x="24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E37EA-7A3D-A34E-ACA0-FA0F9854DC9C}" type="datetimeFigureOut">
              <a:rPr lang="en-US" smtClean="0"/>
              <a:t>12/11/22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E6283-56AE-0E48-862F-0E6A32534D3F}" type="slidenum">
              <a:rPr lang="en-US" smtClean="0"/>
              <a:t>‹#›</a:t>
            </a:fld>
            <a:endParaRPr lang="en-US"/>
          </a:p>
        </p:txBody>
      </p:sp>
    </p:spTree>
    <p:extLst>
      <p:ext uri="{BB962C8B-B14F-4D97-AF65-F5344CB8AC3E}">
        <p14:creationId xmlns:p14="http://schemas.microsoft.com/office/powerpoint/2010/main" val="775210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you see the constraints for group size, GPA, Age and prior courses. Each possible group has a line of constraints. The first picture constrains the groups to 3 students. </a:t>
            </a:r>
          </a:p>
          <a:p>
            <a:r>
              <a:rPr lang="en-US" dirty="0"/>
              <a:t>The second pictures shows the constraints for GPA, Age and Prior Courses. All these constraints set so they require the groups to be above the average that is shown in student data. </a:t>
            </a:r>
          </a:p>
        </p:txBody>
      </p:sp>
      <p:sp>
        <p:nvSpPr>
          <p:cNvPr id="4" name="Slide Number Placeholder 3"/>
          <p:cNvSpPr>
            <a:spLocks noGrp="1"/>
          </p:cNvSpPr>
          <p:nvPr>
            <p:ph type="sldNum" sz="quarter" idx="5"/>
          </p:nvPr>
        </p:nvSpPr>
        <p:spPr/>
        <p:txBody>
          <a:bodyPr/>
          <a:lstStyle/>
          <a:p>
            <a:fld id="{35FE6283-56AE-0E48-862F-0E6A32534D3F}" type="slidenum">
              <a:rPr lang="en-US" smtClean="0"/>
              <a:t>8</a:t>
            </a:fld>
            <a:endParaRPr lang="en-US"/>
          </a:p>
        </p:txBody>
      </p:sp>
    </p:spTree>
    <p:extLst>
      <p:ext uri="{BB962C8B-B14F-4D97-AF65-F5344CB8AC3E}">
        <p14:creationId xmlns:p14="http://schemas.microsoft.com/office/powerpoint/2010/main" val="3252632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sets of constraints are set by each student rather than per group. The first allows students to only be in one group. While the second picture sets each possible outcome as an integer. The third and 4</a:t>
            </a:r>
            <a:r>
              <a:rPr lang="en-US" baseline="30000" dirty="0"/>
              <a:t>th</a:t>
            </a:r>
            <a:r>
              <a:rPr lang="en-US" dirty="0"/>
              <a:t> pictures are the non zero constraints. </a:t>
            </a:r>
          </a:p>
        </p:txBody>
      </p:sp>
      <p:sp>
        <p:nvSpPr>
          <p:cNvPr id="4" name="Slide Number Placeholder 3"/>
          <p:cNvSpPr>
            <a:spLocks noGrp="1"/>
          </p:cNvSpPr>
          <p:nvPr>
            <p:ph type="sldNum" sz="quarter" idx="5"/>
          </p:nvPr>
        </p:nvSpPr>
        <p:spPr/>
        <p:txBody>
          <a:bodyPr/>
          <a:lstStyle/>
          <a:p>
            <a:fld id="{35FE6283-56AE-0E48-862F-0E6A32534D3F}" type="slidenum">
              <a:rPr lang="en-US" smtClean="0"/>
              <a:t>9</a:t>
            </a:fld>
            <a:endParaRPr lang="en-US"/>
          </a:p>
        </p:txBody>
      </p:sp>
    </p:spTree>
    <p:extLst>
      <p:ext uri="{BB962C8B-B14F-4D97-AF65-F5344CB8AC3E}">
        <p14:creationId xmlns:p14="http://schemas.microsoft.com/office/powerpoint/2010/main" val="3496749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theLP</a:t>
            </a:r>
            <a:r>
              <a:rPr lang="en-US" dirty="0"/>
              <a:t> solve method with an </a:t>
            </a:r>
            <a:r>
              <a:rPr lang="en-US" dirty="0" err="1"/>
              <a:t>lp</a:t>
            </a:r>
            <a:r>
              <a:rPr lang="en-US" dirty="0"/>
              <a:t> file. I was able to come up with a results. The solve(x) function shows that my calculation was successful. The </a:t>
            </a:r>
            <a:r>
              <a:rPr lang="en-US" dirty="0" err="1"/>
              <a:t>get.objective</a:t>
            </a:r>
            <a:r>
              <a:rPr lang="en-US" dirty="0"/>
              <a:t> function shows the total points of all of my criteria. The </a:t>
            </a:r>
            <a:r>
              <a:rPr lang="en-US" dirty="0" err="1"/>
              <a:t>get.variables</a:t>
            </a:r>
            <a:r>
              <a:rPr lang="en-US" dirty="0"/>
              <a:t> is the final answer that I will put in table form in the next slide. </a:t>
            </a:r>
          </a:p>
        </p:txBody>
      </p:sp>
      <p:sp>
        <p:nvSpPr>
          <p:cNvPr id="4" name="Slide Number Placeholder 3"/>
          <p:cNvSpPr>
            <a:spLocks noGrp="1"/>
          </p:cNvSpPr>
          <p:nvPr>
            <p:ph type="sldNum" sz="quarter" idx="5"/>
          </p:nvPr>
        </p:nvSpPr>
        <p:spPr/>
        <p:txBody>
          <a:bodyPr/>
          <a:lstStyle/>
          <a:p>
            <a:fld id="{35FE6283-56AE-0E48-862F-0E6A32534D3F}" type="slidenum">
              <a:rPr lang="en-US" smtClean="0"/>
              <a:t>10</a:t>
            </a:fld>
            <a:endParaRPr lang="en-US"/>
          </a:p>
        </p:txBody>
      </p:sp>
    </p:spTree>
    <p:extLst>
      <p:ext uri="{BB962C8B-B14F-4D97-AF65-F5344CB8AC3E}">
        <p14:creationId xmlns:p14="http://schemas.microsoft.com/office/powerpoint/2010/main" val="257376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group selections were: </a:t>
            </a:r>
          </a:p>
          <a:p>
            <a:endParaRPr lang="en-US" dirty="0"/>
          </a:p>
          <a:p>
            <a:endParaRPr lang="en-US" dirty="0"/>
          </a:p>
        </p:txBody>
      </p:sp>
      <p:sp>
        <p:nvSpPr>
          <p:cNvPr id="4" name="Slide Number Placeholder 3"/>
          <p:cNvSpPr>
            <a:spLocks noGrp="1"/>
          </p:cNvSpPr>
          <p:nvPr>
            <p:ph type="sldNum" sz="quarter" idx="5"/>
          </p:nvPr>
        </p:nvSpPr>
        <p:spPr/>
        <p:txBody>
          <a:bodyPr/>
          <a:lstStyle/>
          <a:p>
            <a:fld id="{35FE6283-56AE-0E48-862F-0E6A32534D3F}" type="slidenum">
              <a:rPr lang="en-US" smtClean="0"/>
              <a:t>11</a:t>
            </a:fld>
            <a:endParaRPr lang="en-US"/>
          </a:p>
        </p:txBody>
      </p:sp>
    </p:spTree>
    <p:extLst>
      <p:ext uri="{BB962C8B-B14F-4D97-AF65-F5344CB8AC3E}">
        <p14:creationId xmlns:p14="http://schemas.microsoft.com/office/powerpoint/2010/main" val="540536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lpsolve</a:t>
            </a:r>
            <a:r>
              <a:rPr lang="en-US" dirty="0"/>
              <a:t>, I was successfully able to divide 12 students into 3 groups that will maximize each groups chance for </a:t>
            </a:r>
            <a:r>
              <a:rPr lang="en-US" dirty="0" err="1"/>
              <a:t>succuess</a:t>
            </a:r>
            <a:r>
              <a:rPr lang="en-US" dirty="0"/>
              <a:t>. Thank you. </a:t>
            </a:r>
          </a:p>
        </p:txBody>
      </p:sp>
      <p:sp>
        <p:nvSpPr>
          <p:cNvPr id="4" name="Slide Number Placeholder 3"/>
          <p:cNvSpPr>
            <a:spLocks noGrp="1"/>
          </p:cNvSpPr>
          <p:nvPr>
            <p:ph type="sldNum" sz="quarter" idx="5"/>
          </p:nvPr>
        </p:nvSpPr>
        <p:spPr/>
        <p:txBody>
          <a:bodyPr/>
          <a:lstStyle/>
          <a:p>
            <a:fld id="{35FE6283-56AE-0E48-862F-0E6A32534D3F}" type="slidenum">
              <a:rPr lang="en-US" smtClean="0"/>
              <a:t>12</a:t>
            </a:fld>
            <a:endParaRPr lang="en-US"/>
          </a:p>
        </p:txBody>
      </p:sp>
    </p:spTree>
    <p:extLst>
      <p:ext uri="{BB962C8B-B14F-4D97-AF65-F5344CB8AC3E}">
        <p14:creationId xmlns:p14="http://schemas.microsoft.com/office/powerpoint/2010/main" val="1125418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63CC2A9B-9684-2243-AD71-C02B8990F8C3}" type="datetimeFigureOut">
              <a:rPr lang="en-US" smtClean="0"/>
              <a:t>12/11/22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6FECDCC-2478-E64C-8524-1F314C6CF2A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79780222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CC2A9B-9684-2243-AD71-C02B8990F8C3}"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FECDCC-2478-E64C-8524-1F314C6CF2A1}" type="slidenum">
              <a:rPr lang="en-US" smtClean="0"/>
              <a:t>‹#›</a:t>
            </a:fld>
            <a:endParaRPr lang="en-US"/>
          </a:p>
        </p:txBody>
      </p:sp>
    </p:spTree>
    <p:extLst>
      <p:ext uri="{BB962C8B-B14F-4D97-AF65-F5344CB8AC3E}">
        <p14:creationId xmlns:p14="http://schemas.microsoft.com/office/powerpoint/2010/main" val="1652240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CC2A9B-9684-2243-AD71-C02B8990F8C3}"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FECDCC-2478-E64C-8524-1F314C6CF2A1}" type="slidenum">
              <a:rPr lang="en-US" smtClean="0"/>
              <a:t>‹#›</a:t>
            </a:fld>
            <a:endParaRPr lang="en-US"/>
          </a:p>
        </p:txBody>
      </p:sp>
    </p:spTree>
    <p:extLst>
      <p:ext uri="{BB962C8B-B14F-4D97-AF65-F5344CB8AC3E}">
        <p14:creationId xmlns:p14="http://schemas.microsoft.com/office/powerpoint/2010/main" val="1672787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CC2A9B-9684-2243-AD71-C02B8990F8C3}"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FECDCC-2478-E64C-8524-1F314C6CF2A1}" type="slidenum">
              <a:rPr lang="en-US" smtClean="0"/>
              <a:t>‹#›</a:t>
            </a:fld>
            <a:endParaRPr lang="en-US"/>
          </a:p>
        </p:txBody>
      </p:sp>
    </p:spTree>
    <p:extLst>
      <p:ext uri="{BB962C8B-B14F-4D97-AF65-F5344CB8AC3E}">
        <p14:creationId xmlns:p14="http://schemas.microsoft.com/office/powerpoint/2010/main" val="1642173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63CC2A9B-9684-2243-AD71-C02B8990F8C3}" type="datetimeFigureOut">
              <a:rPr lang="en-US" smtClean="0"/>
              <a:t>12/11/22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6FECDCC-2478-E64C-8524-1F314C6CF2A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1549899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CC2A9B-9684-2243-AD71-C02B8990F8C3}" type="datetimeFigureOut">
              <a:rPr lang="en-US" smtClean="0"/>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FECDCC-2478-E64C-8524-1F314C6CF2A1}" type="slidenum">
              <a:rPr lang="en-US" smtClean="0"/>
              <a:t>‹#›</a:t>
            </a:fld>
            <a:endParaRPr lang="en-US"/>
          </a:p>
        </p:txBody>
      </p:sp>
    </p:spTree>
    <p:extLst>
      <p:ext uri="{BB962C8B-B14F-4D97-AF65-F5344CB8AC3E}">
        <p14:creationId xmlns:p14="http://schemas.microsoft.com/office/powerpoint/2010/main" val="3114045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CC2A9B-9684-2243-AD71-C02B8990F8C3}" type="datetimeFigureOut">
              <a:rPr lang="en-US" smtClean="0"/>
              <a:t>12/11/22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FECDCC-2478-E64C-8524-1F314C6CF2A1}" type="slidenum">
              <a:rPr lang="en-US" smtClean="0"/>
              <a:t>‹#›</a:t>
            </a:fld>
            <a:endParaRPr lang="en-US"/>
          </a:p>
        </p:txBody>
      </p:sp>
    </p:spTree>
    <p:extLst>
      <p:ext uri="{BB962C8B-B14F-4D97-AF65-F5344CB8AC3E}">
        <p14:creationId xmlns:p14="http://schemas.microsoft.com/office/powerpoint/2010/main" val="385509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CC2A9B-9684-2243-AD71-C02B8990F8C3}" type="datetimeFigureOut">
              <a:rPr lang="en-US" smtClean="0"/>
              <a:t>12/11/22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FECDCC-2478-E64C-8524-1F314C6CF2A1}" type="slidenum">
              <a:rPr lang="en-US" smtClean="0"/>
              <a:t>‹#›</a:t>
            </a:fld>
            <a:endParaRPr lang="en-US"/>
          </a:p>
        </p:txBody>
      </p:sp>
    </p:spTree>
    <p:extLst>
      <p:ext uri="{BB962C8B-B14F-4D97-AF65-F5344CB8AC3E}">
        <p14:creationId xmlns:p14="http://schemas.microsoft.com/office/powerpoint/2010/main" val="3770724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CC2A9B-9684-2243-AD71-C02B8990F8C3}" type="datetimeFigureOut">
              <a:rPr lang="en-US" smtClean="0"/>
              <a:t>12/11/22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FECDCC-2478-E64C-8524-1F314C6CF2A1}" type="slidenum">
              <a:rPr lang="en-US" smtClean="0"/>
              <a:t>‹#›</a:t>
            </a:fld>
            <a:endParaRPr lang="en-US"/>
          </a:p>
        </p:txBody>
      </p:sp>
    </p:spTree>
    <p:extLst>
      <p:ext uri="{BB962C8B-B14F-4D97-AF65-F5344CB8AC3E}">
        <p14:creationId xmlns:p14="http://schemas.microsoft.com/office/powerpoint/2010/main" val="4006393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3CC2A9B-9684-2243-AD71-C02B8990F8C3}" type="datetimeFigureOut">
              <a:rPr lang="en-US" smtClean="0"/>
              <a:t>12/11/22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6FECDCC-2478-E64C-8524-1F314C6CF2A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19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3CC2A9B-9684-2243-AD71-C02B8990F8C3}" type="datetimeFigureOut">
              <a:rPr lang="en-US" smtClean="0"/>
              <a:t>12/11/22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6FECDCC-2478-E64C-8524-1F314C6CF2A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0778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3CC2A9B-9684-2243-AD71-C02B8990F8C3}" type="datetimeFigureOut">
              <a:rPr lang="en-US" smtClean="0"/>
              <a:t>12/11/22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6FECDCC-2478-E64C-8524-1F314C6CF2A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2309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jp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5FE86-19F7-EC39-6266-01B04E1F0A38}"/>
              </a:ext>
            </a:extLst>
          </p:cNvPr>
          <p:cNvSpPr>
            <a:spLocks noGrp="1"/>
          </p:cNvSpPr>
          <p:nvPr>
            <p:ph type="ctrTitle"/>
          </p:nvPr>
        </p:nvSpPr>
        <p:spPr/>
        <p:txBody>
          <a:bodyPr/>
          <a:lstStyle/>
          <a:p>
            <a:r>
              <a:rPr lang="en-US" dirty="0"/>
              <a:t>Student group Optimization</a:t>
            </a:r>
          </a:p>
        </p:txBody>
      </p:sp>
      <p:sp>
        <p:nvSpPr>
          <p:cNvPr id="3" name="Subtitle 2">
            <a:extLst>
              <a:ext uri="{FF2B5EF4-FFF2-40B4-BE49-F238E27FC236}">
                <a16:creationId xmlns:a16="http://schemas.microsoft.com/office/drawing/2014/main" id="{45DFB610-D21D-AFC8-1AFE-3A659BF7EB4D}"/>
              </a:ext>
            </a:extLst>
          </p:cNvPr>
          <p:cNvSpPr>
            <a:spLocks noGrp="1"/>
          </p:cNvSpPr>
          <p:nvPr>
            <p:ph type="subTitle" idx="1"/>
          </p:nvPr>
        </p:nvSpPr>
        <p:spPr/>
        <p:txBody>
          <a:bodyPr>
            <a:normAutofit fontScale="92500" lnSpcReduction="10000"/>
          </a:bodyPr>
          <a:lstStyle/>
          <a:p>
            <a:r>
              <a:rPr lang="en-US" dirty="0"/>
              <a:t>Final Exam</a:t>
            </a:r>
          </a:p>
          <a:p>
            <a:r>
              <a:rPr lang="en-US" dirty="0"/>
              <a:t>MIS 64018</a:t>
            </a:r>
          </a:p>
          <a:p>
            <a:r>
              <a:rPr lang="en-US" dirty="0"/>
              <a:t>Alex Haffner</a:t>
            </a:r>
          </a:p>
        </p:txBody>
      </p:sp>
      <p:pic>
        <p:nvPicPr>
          <p:cNvPr id="4" name="Slide 1">
            <a:hlinkClick r:id="" action="ppaction://media"/>
            <a:extLst>
              <a:ext uri="{FF2B5EF4-FFF2-40B4-BE49-F238E27FC236}">
                <a16:creationId xmlns:a16="http://schemas.microsoft.com/office/drawing/2014/main" id="{738BDACD-FA31-C27B-8866-27BCCFFCB7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39725" y="6215592"/>
            <a:ext cx="487363" cy="487363"/>
          </a:xfrm>
          <a:prstGeom prst="rect">
            <a:avLst/>
          </a:prstGeom>
        </p:spPr>
      </p:pic>
    </p:spTree>
    <p:extLst>
      <p:ext uri="{BB962C8B-B14F-4D97-AF65-F5344CB8AC3E}">
        <p14:creationId xmlns:p14="http://schemas.microsoft.com/office/powerpoint/2010/main" val="57338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CAEA9-47CA-C1D3-E573-65DD3EB1E1B8}"/>
              </a:ext>
            </a:extLst>
          </p:cNvPr>
          <p:cNvSpPr>
            <a:spLocks noGrp="1"/>
          </p:cNvSpPr>
          <p:nvPr>
            <p:ph type="title"/>
          </p:nvPr>
        </p:nvSpPr>
        <p:spPr>
          <a:xfrm>
            <a:off x="1371600" y="685800"/>
            <a:ext cx="9601200" cy="694113"/>
          </a:xfrm>
        </p:spPr>
        <p:txBody>
          <a:bodyPr>
            <a:normAutofit fontScale="90000"/>
          </a:bodyPr>
          <a:lstStyle/>
          <a:p>
            <a:r>
              <a:rPr lang="en-US" dirty="0"/>
              <a:t>Code</a:t>
            </a:r>
            <a:br>
              <a:rPr lang="en-US" dirty="0"/>
            </a:br>
            <a:endParaRPr lang="en-US" dirty="0"/>
          </a:p>
        </p:txBody>
      </p:sp>
      <p:sp>
        <p:nvSpPr>
          <p:cNvPr id="6" name="Content Placeholder 5">
            <a:extLst>
              <a:ext uri="{FF2B5EF4-FFF2-40B4-BE49-F238E27FC236}">
                <a16:creationId xmlns:a16="http://schemas.microsoft.com/office/drawing/2014/main" id="{343DC2D6-65AD-DFE5-1BB7-E842B111D738}"/>
              </a:ext>
            </a:extLst>
          </p:cNvPr>
          <p:cNvSpPr>
            <a:spLocks noGrp="1"/>
          </p:cNvSpPr>
          <p:nvPr>
            <p:ph idx="1"/>
          </p:nvPr>
        </p:nvSpPr>
        <p:spPr>
          <a:xfrm>
            <a:off x="1529540" y="1694464"/>
            <a:ext cx="2909455" cy="3581400"/>
          </a:xfrm>
        </p:spPr>
        <p:txBody>
          <a:bodyPr>
            <a:normAutofit fontScale="92500"/>
          </a:bodyPr>
          <a:lstStyle/>
          <a:p>
            <a:r>
              <a:rPr lang="en-US" dirty="0"/>
              <a:t>Using </a:t>
            </a:r>
            <a:r>
              <a:rPr lang="en-US" dirty="0" err="1"/>
              <a:t>lp</a:t>
            </a:r>
            <a:r>
              <a:rPr lang="en-US" dirty="0"/>
              <a:t> solve method</a:t>
            </a:r>
          </a:p>
          <a:p>
            <a:r>
              <a:rPr lang="en-US" dirty="0"/>
              <a:t>solve(x) – shows it was successful</a:t>
            </a:r>
          </a:p>
          <a:p>
            <a:r>
              <a:rPr lang="en-US" dirty="0" err="1"/>
              <a:t>get.objective</a:t>
            </a:r>
            <a:r>
              <a:rPr lang="en-US" dirty="0"/>
              <a:t>(x)- shows the total points of all three criteria</a:t>
            </a:r>
          </a:p>
          <a:p>
            <a:r>
              <a:rPr lang="en-US" dirty="0" err="1"/>
              <a:t>get.variables</a:t>
            </a:r>
            <a:r>
              <a:rPr lang="en-US" dirty="0"/>
              <a:t>(x) – corresponds to our decision variables and is our final answer</a:t>
            </a:r>
          </a:p>
          <a:p>
            <a:pPr marL="0" indent="0">
              <a:buNone/>
            </a:pPr>
            <a:endParaRPr lang="en-US" dirty="0"/>
          </a:p>
        </p:txBody>
      </p:sp>
      <p:pic>
        <p:nvPicPr>
          <p:cNvPr id="7" name="Picture 6">
            <a:extLst>
              <a:ext uri="{FF2B5EF4-FFF2-40B4-BE49-F238E27FC236}">
                <a16:creationId xmlns:a16="http://schemas.microsoft.com/office/drawing/2014/main" id="{A1AF371E-D629-88D1-B178-881CEC5C5E9D}"/>
              </a:ext>
            </a:extLst>
          </p:cNvPr>
          <p:cNvPicPr>
            <a:picLocks noChangeAspect="1"/>
          </p:cNvPicPr>
          <p:nvPr/>
        </p:nvPicPr>
        <p:blipFill>
          <a:blip r:embed="rId5"/>
          <a:stretch>
            <a:fillRect/>
          </a:stretch>
        </p:blipFill>
        <p:spPr>
          <a:xfrm>
            <a:off x="4868005" y="1694464"/>
            <a:ext cx="6783185" cy="3192087"/>
          </a:xfrm>
          <a:prstGeom prst="rect">
            <a:avLst/>
          </a:prstGeom>
        </p:spPr>
      </p:pic>
      <p:pic>
        <p:nvPicPr>
          <p:cNvPr id="3" name="Slide 10">
            <a:hlinkClick r:id="" action="ppaction://media"/>
            <a:extLst>
              <a:ext uri="{FF2B5EF4-FFF2-40B4-BE49-F238E27FC236}">
                <a16:creationId xmlns:a16="http://schemas.microsoft.com/office/drawing/2014/main" id="{112A85ED-FEB4-BDD5-9B2F-84972B90A8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3762" y="6172200"/>
            <a:ext cx="487363" cy="487363"/>
          </a:xfrm>
          <a:prstGeom prst="rect">
            <a:avLst/>
          </a:prstGeom>
        </p:spPr>
      </p:pic>
    </p:spTree>
    <p:extLst>
      <p:ext uri="{BB962C8B-B14F-4D97-AF65-F5344CB8AC3E}">
        <p14:creationId xmlns:p14="http://schemas.microsoft.com/office/powerpoint/2010/main" val="30857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07FD3-7904-8D67-0904-39C5FC74CA86}"/>
              </a:ext>
            </a:extLst>
          </p:cNvPr>
          <p:cNvSpPr>
            <a:spLocks noGrp="1"/>
          </p:cNvSpPr>
          <p:nvPr>
            <p:ph type="title"/>
          </p:nvPr>
        </p:nvSpPr>
        <p:spPr>
          <a:xfrm>
            <a:off x="1371600" y="685800"/>
            <a:ext cx="9601200" cy="1485900"/>
          </a:xfrm>
        </p:spPr>
        <p:txBody>
          <a:bodyPr vert="horz" lIns="91440" tIns="45720" rIns="91440" bIns="45720" rtlCol="0">
            <a:normAutofit/>
          </a:bodyPr>
          <a:lstStyle/>
          <a:p>
            <a:r>
              <a:rPr lang="en-US" cap="all"/>
              <a:t>Groups </a:t>
            </a:r>
          </a:p>
        </p:txBody>
      </p:sp>
      <p:graphicFrame>
        <p:nvGraphicFramePr>
          <p:cNvPr id="26" name="Content Placeholder 25">
            <a:extLst>
              <a:ext uri="{FF2B5EF4-FFF2-40B4-BE49-F238E27FC236}">
                <a16:creationId xmlns:a16="http://schemas.microsoft.com/office/drawing/2014/main" id="{5D36EC60-7A25-39E8-2B79-38A9E3D9F5FC}"/>
              </a:ext>
            </a:extLst>
          </p:cNvPr>
          <p:cNvGraphicFramePr>
            <a:graphicFrameLocks noGrp="1"/>
          </p:cNvGraphicFramePr>
          <p:nvPr>
            <p:ph idx="1"/>
            <p:extLst>
              <p:ext uri="{D42A27DB-BD31-4B8C-83A1-F6EECF244321}">
                <p14:modId xmlns:p14="http://schemas.microsoft.com/office/powerpoint/2010/main" val="1372644592"/>
              </p:ext>
            </p:extLst>
          </p:nvPr>
        </p:nvGraphicFramePr>
        <p:xfrm>
          <a:off x="3140765" y="1689652"/>
          <a:ext cx="6420677" cy="3796750"/>
        </p:xfrm>
        <a:graphic>
          <a:graphicData uri="http://schemas.openxmlformats.org/drawingml/2006/table">
            <a:tbl>
              <a:tblPr>
                <a:tableStyleId>{5C22544A-7EE6-4342-B048-85BDC9FD1C3A}</a:tableStyleId>
              </a:tblPr>
              <a:tblGrid>
                <a:gridCol w="1231298">
                  <a:extLst>
                    <a:ext uri="{9D8B030D-6E8A-4147-A177-3AD203B41FA5}">
                      <a16:colId xmlns:a16="http://schemas.microsoft.com/office/drawing/2014/main" val="1771318350"/>
                    </a:ext>
                  </a:extLst>
                </a:gridCol>
                <a:gridCol w="1830436">
                  <a:extLst>
                    <a:ext uri="{9D8B030D-6E8A-4147-A177-3AD203B41FA5}">
                      <a16:colId xmlns:a16="http://schemas.microsoft.com/office/drawing/2014/main" val="3994194238"/>
                    </a:ext>
                  </a:extLst>
                </a:gridCol>
                <a:gridCol w="1717212">
                  <a:extLst>
                    <a:ext uri="{9D8B030D-6E8A-4147-A177-3AD203B41FA5}">
                      <a16:colId xmlns:a16="http://schemas.microsoft.com/office/drawing/2014/main" val="1528750858"/>
                    </a:ext>
                  </a:extLst>
                </a:gridCol>
                <a:gridCol w="1641731">
                  <a:extLst>
                    <a:ext uri="{9D8B030D-6E8A-4147-A177-3AD203B41FA5}">
                      <a16:colId xmlns:a16="http://schemas.microsoft.com/office/drawing/2014/main" val="248867248"/>
                    </a:ext>
                  </a:extLst>
                </a:gridCol>
              </a:tblGrid>
              <a:tr h="759350">
                <a:tc>
                  <a:txBody>
                    <a:bodyPr/>
                    <a:lstStyle/>
                    <a:p>
                      <a:pPr algn="l" fontAlgn="b"/>
                      <a:r>
                        <a:rPr lang="en-US" sz="1200" u="none" strike="noStrike">
                          <a:effectLst/>
                        </a:rPr>
                        <a:t>Groups</a:t>
                      </a:r>
                      <a:endParaRPr lang="en-US" sz="12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Student 1</a:t>
                      </a:r>
                      <a:endParaRPr lang="en-US" sz="12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Student 2</a:t>
                      </a:r>
                      <a:endParaRPr lang="en-US" sz="12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Student 3</a:t>
                      </a:r>
                      <a:endParaRPr lang="en-US" sz="12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1329701"/>
                  </a:ext>
                </a:extLst>
              </a:tr>
              <a:tr h="759350">
                <a:tc>
                  <a:txBody>
                    <a:bodyPr/>
                    <a:lstStyle/>
                    <a:p>
                      <a:pPr algn="l" fontAlgn="b"/>
                      <a:r>
                        <a:rPr lang="en-US" sz="1200" u="none" strike="noStrike" dirty="0">
                          <a:effectLst/>
                        </a:rPr>
                        <a:t>Group 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14666540"/>
                  </a:ext>
                </a:extLst>
              </a:tr>
              <a:tr h="759350">
                <a:tc>
                  <a:txBody>
                    <a:bodyPr/>
                    <a:lstStyle/>
                    <a:p>
                      <a:pPr algn="l" fontAlgn="b"/>
                      <a:r>
                        <a:rPr lang="en-US" sz="1200" u="none" strike="noStrike">
                          <a:effectLst/>
                        </a:rPr>
                        <a:t>Group 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7633581"/>
                  </a:ext>
                </a:extLst>
              </a:tr>
              <a:tr h="759350">
                <a:tc>
                  <a:txBody>
                    <a:bodyPr/>
                    <a:lstStyle/>
                    <a:p>
                      <a:pPr algn="l" fontAlgn="b"/>
                      <a:r>
                        <a:rPr lang="en-US" sz="1200" u="none" strike="noStrike">
                          <a:effectLst/>
                        </a:rPr>
                        <a:t>Group 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99064146"/>
                  </a:ext>
                </a:extLst>
              </a:tr>
              <a:tr h="759350">
                <a:tc>
                  <a:txBody>
                    <a:bodyPr/>
                    <a:lstStyle/>
                    <a:p>
                      <a:pPr algn="l" fontAlgn="b"/>
                      <a:r>
                        <a:rPr lang="en-US" sz="1200" u="none" strike="noStrike" dirty="0">
                          <a:effectLst/>
                        </a:rPr>
                        <a:t>Group 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12</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979056"/>
                  </a:ext>
                </a:extLst>
              </a:tr>
            </a:tbl>
          </a:graphicData>
        </a:graphic>
      </p:graphicFrame>
      <p:pic>
        <p:nvPicPr>
          <p:cNvPr id="3" name="Slide 11">
            <a:hlinkClick r:id="" action="ppaction://media"/>
            <a:extLst>
              <a:ext uri="{FF2B5EF4-FFF2-40B4-BE49-F238E27FC236}">
                <a16:creationId xmlns:a16="http://schemas.microsoft.com/office/drawing/2014/main" id="{69B85E51-12DD-F269-5EAF-70B77339A8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5675" y="6242050"/>
            <a:ext cx="487363" cy="487363"/>
          </a:xfrm>
          <a:prstGeom prst="rect">
            <a:avLst/>
          </a:prstGeom>
        </p:spPr>
      </p:pic>
    </p:spTree>
    <p:extLst>
      <p:ext uri="{BB962C8B-B14F-4D97-AF65-F5344CB8AC3E}">
        <p14:creationId xmlns:p14="http://schemas.microsoft.com/office/powerpoint/2010/main" val="407995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E1C7-EE84-4245-6001-EA3D40C4C4D0}"/>
              </a:ext>
            </a:extLst>
          </p:cNvPr>
          <p:cNvSpPr>
            <a:spLocks noGrp="1"/>
          </p:cNvSpPr>
          <p:nvPr>
            <p:ph type="title"/>
          </p:nvPr>
        </p:nvSpPr>
        <p:spPr>
          <a:xfrm>
            <a:off x="1371600" y="685800"/>
            <a:ext cx="9601200" cy="676275"/>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E5076411-D1A9-A328-E9C3-06AB6D75C089}"/>
              </a:ext>
            </a:extLst>
          </p:cNvPr>
          <p:cNvSpPr>
            <a:spLocks noGrp="1"/>
          </p:cNvSpPr>
          <p:nvPr>
            <p:ph idx="1"/>
          </p:nvPr>
        </p:nvSpPr>
        <p:spPr>
          <a:xfrm>
            <a:off x="3543300" y="5552281"/>
            <a:ext cx="6262688" cy="762000"/>
          </a:xfrm>
        </p:spPr>
        <p:txBody>
          <a:bodyPr/>
          <a:lstStyle/>
          <a:p>
            <a:pPr marL="0" indent="0">
              <a:buNone/>
            </a:pPr>
            <a:r>
              <a:rPr lang="en-US" dirty="0" err="1"/>
              <a:t>github</a:t>
            </a:r>
            <a:r>
              <a:rPr lang="en-US" dirty="0"/>
              <a:t>: https://</a:t>
            </a:r>
            <a:r>
              <a:rPr lang="en-US" dirty="0" err="1"/>
              <a:t>github.com</a:t>
            </a:r>
            <a:r>
              <a:rPr lang="en-US" dirty="0"/>
              <a:t>/ahaffne2/MIS-64018_ahaffne2.git</a:t>
            </a:r>
          </a:p>
        </p:txBody>
      </p:sp>
      <p:pic>
        <p:nvPicPr>
          <p:cNvPr id="4" name="Slide 12">
            <a:hlinkClick r:id="" action="ppaction://media"/>
            <a:extLst>
              <a:ext uri="{FF2B5EF4-FFF2-40B4-BE49-F238E27FC236}">
                <a16:creationId xmlns:a16="http://schemas.microsoft.com/office/drawing/2014/main" id="{7BEED8FE-5A32-963B-ED64-A2D25E6E68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7918" y="6070600"/>
            <a:ext cx="487363" cy="487363"/>
          </a:xfrm>
          <a:prstGeom prst="rect">
            <a:avLst/>
          </a:prstGeom>
        </p:spPr>
      </p:pic>
      <p:sp>
        <p:nvSpPr>
          <p:cNvPr id="5" name="TextBox 4">
            <a:extLst>
              <a:ext uri="{FF2B5EF4-FFF2-40B4-BE49-F238E27FC236}">
                <a16:creationId xmlns:a16="http://schemas.microsoft.com/office/drawing/2014/main" id="{7310C7AA-690D-87A1-B5C6-FFA61346C74B}"/>
              </a:ext>
            </a:extLst>
          </p:cNvPr>
          <p:cNvSpPr txBox="1"/>
          <p:nvPr/>
        </p:nvSpPr>
        <p:spPr>
          <a:xfrm>
            <a:off x="2057400" y="1438275"/>
            <a:ext cx="7634288" cy="646331"/>
          </a:xfrm>
          <a:prstGeom prst="rect">
            <a:avLst/>
          </a:prstGeom>
          <a:noFill/>
        </p:spPr>
        <p:txBody>
          <a:bodyPr wrap="square" rtlCol="0">
            <a:spAutoFit/>
          </a:bodyPr>
          <a:lstStyle/>
          <a:p>
            <a:pPr marL="285750" indent="-285750">
              <a:buFontTx/>
              <a:buChar char="-"/>
            </a:pPr>
            <a:r>
              <a:rPr lang="en-US" dirty="0"/>
              <a:t>4 groups of 3 students </a:t>
            </a:r>
          </a:p>
          <a:p>
            <a:pPr marL="285750" indent="-285750">
              <a:buFontTx/>
              <a:buChar char="-"/>
            </a:pPr>
            <a:r>
              <a:rPr lang="en-US" dirty="0"/>
              <a:t>each group maximizes the students chance to be successful</a:t>
            </a:r>
          </a:p>
        </p:txBody>
      </p:sp>
      <p:pic>
        <p:nvPicPr>
          <p:cNvPr id="7" name="Picture 6" descr="Book open on a deck with a blackboard in the background">
            <a:extLst>
              <a:ext uri="{FF2B5EF4-FFF2-40B4-BE49-F238E27FC236}">
                <a16:creationId xmlns:a16="http://schemas.microsoft.com/office/drawing/2014/main" id="{10357BC3-0243-26AB-A6D0-EFD3C95FBA4B}"/>
              </a:ext>
            </a:extLst>
          </p:cNvPr>
          <p:cNvPicPr>
            <a:picLocks noChangeAspect="1"/>
          </p:cNvPicPr>
          <p:nvPr/>
        </p:nvPicPr>
        <p:blipFill>
          <a:blip r:embed="rId6"/>
          <a:stretch>
            <a:fillRect/>
          </a:stretch>
        </p:blipFill>
        <p:spPr>
          <a:xfrm>
            <a:off x="4176883" y="2435225"/>
            <a:ext cx="3838234" cy="2562225"/>
          </a:xfrm>
          <a:prstGeom prst="rect">
            <a:avLst/>
          </a:prstGeom>
        </p:spPr>
      </p:pic>
    </p:spTree>
    <p:extLst>
      <p:ext uri="{BB962C8B-B14F-4D97-AF65-F5344CB8AC3E}">
        <p14:creationId xmlns:p14="http://schemas.microsoft.com/office/powerpoint/2010/main" val="110769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6980-D66B-88CA-126C-2DFEB4BE68ED}"/>
              </a:ext>
            </a:extLst>
          </p:cNvPr>
          <p:cNvSpPr>
            <a:spLocks noGrp="1"/>
          </p:cNvSpPr>
          <p:nvPr>
            <p:ph type="title"/>
          </p:nvPr>
        </p:nvSpPr>
        <p:spPr>
          <a:xfrm>
            <a:off x="1371600" y="685800"/>
            <a:ext cx="9601200" cy="889000"/>
          </a:xfrm>
        </p:spPr>
        <p:txBody>
          <a:bodyPr/>
          <a:lstStyle/>
          <a:p>
            <a:r>
              <a:rPr lang="en-US" dirty="0"/>
              <a:t>Goals of this Project:</a:t>
            </a:r>
          </a:p>
        </p:txBody>
      </p:sp>
      <p:sp>
        <p:nvSpPr>
          <p:cNvPr id="3" name="Content Placeholder 2">
            <a:extLst>
              <a:ext uri="{FF2B5EF4-FFF2-40B4-BE49-F238E27FC236}">
                <a16:creationId xmlns:a16="http://schemas.microsoft.com/office/drawing/2014/main" id="{B5AFC7C7-FAA3-9AC2-1265-B2FBE94C4888}"/>
              </a:ext>
            </a:extLst>
          </p:cNvPr>
          <p:cNvSpPr>
            <a:spLocks noGrp="1"/>
          </p:cNvSpPr>
          <p:nvPr>
            <p:ph idx="1"/>
          </p:nvPr>
        </p:nvSpPr>
        <p:spPr>
          <a:xfrm>
            <a:off x="1371600" y="1574800"/>
            <a:ext cx="9601200" cy="4292600"/>
          </a:xfrm>
        </p:spPr>
        <p:txBody>
          <a:bodyPr/>
          <a:lstStyle/>
          <a:p>
            <a:pPr>
              <a:lnSpc>
                <a:spcPct val="200000"/>
              </a:lnSpc>
            </a:pPr>
            <a:r>
              <a:rPr lang="en-US" dirty="0"/>
              <a:t>Split a group of 12 students into groups of 3</a:t>
            </a:r>
          </a:p>
          <a:p>
            <a:pPr>
              <a:lnSpc>
                <a:spcPct val="200000"/>
              </a:lnSpc>
            </a:pPr>
            <a:r>
              <a:rPr lang="en-US" dirty="0"/>
              <a:t>Where each group maximizes the chance of student success</a:t>
            </a:r>
          </a:p>
          <a:p>
            <a:pPr>
              <a:lnSpc>
                <a:spcPct val="200000"/>
              </a:lnSpc>
            </a:pPr>
            <a:r>
              <a:rPr lang="en-US" dirty="0"/>
              <a:t>Based on GPA, Age and Previous Courses</a:t>
            </a:r>
          </a:p>
          <a:p>
            <a:pPr marL="0" indent="0">
              <a:buNone/>
            </a:pPr>
            <a:endParaRPr lang="en-US" dirty="0"/>
          </a:p>
        </p:txBody>
      </p:sp>
      <p:pic>
        <p:nvPicPr>
          <p:cNvPr id="4" name="Slide 2">
            <a:hlinkClick r:id="" action="ppaction://media"/>
            <a:extLst>
              <a:ext uri="{FF2B5EF4-FFF2-40B4-BE49-F238E27FC236}">
                <a16:creationId xmlns:a16="http://schemas.microsoft.com/office/drawing/2014/main" id="{1F9A77FE-6286-C40F-DA47-D629CD02BC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4237" y="6269037"/>
            <a:ext cx="487363" cy="487363"/>
          </a:xfrm>
          <a:prstGeom prst="rect">
            <a:avLst/>
          </a:prstGeom>
        </p:spPr>
      </p:pic>
    </p:spTree>
    <p:extLst>
      <p:ext uri="{BB962C8B-B14F-4D97-AF65-F5344CB8AC3E}">
        <p14:creationId xmlns:p14="http://schemas.microsoft.com/office/powerpoint/2010/main" val="36698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16D3B-6D42-CF46-DB60-5AB962D3063E}"/>
              </a:ext>
            </a:extLst>
          </p:cNvPr>
          <p:cNvSpPr>
            <a:spLocks noGrp="1"/>
          </p:cNvSpPr>
          <p:nvPr>
            <p:ph type="title"/>
          </p:nvPr>
        </p:nvSpPr>
        <p:spPr/>
        <p:txBody>
          <a:bodyPr/>
          <a:lstStyle/>
          <a:p>
            <a:r>
              <a:rPr lang="en-US" dirty="0"/>
              <a:t>Success Factors </a:t>
            </a:r>
          </a:p>
        </p:txBody>
      </p:sp>
      <p:sp>
        <p:nvSpPr>
          <p:cNvPr id="3" name="Content Placeholder 2">
            <a:extLst>
              <a:ext uri="{FF2B5EF4-FFF2-40B4-BE49-F238E27FC236}">
                <a16:creationId xmlns:a16="http://schemas.microsoft.com/office/drawing/2014/main" id="{AE6039BE-71D6-7DFD-93C4-D51D6807C68E}"/>
              </a:ext>
            </a:extLst>
          </p:cNvPr>
          <p:cNvSpPr>
            <a:spLocks noGrp="1"/>
          </p:cNvSpPr>
          <p:nvPr>
            <p:ph idx="1"/>
          </p:nvPr>
        </p:nvSpPr>
        <p:spPr>
          <a:xfrm>
            <a:off x="1371600" y="1714500"/>
            <a:ext cx="9601200" cy="4152900"/>
          </a:xfrm>
        </p:spPr>
        <p:txBody>
          <a:bodyPr/>
          <a:lstStyle/>
          <a:p>
            <a:r>
              <a:rPr lang="en-US" dirty="0"/>
              <a:t>GPA</a:t>
            </a:r>
          </a:p>
          <a:p>
            <a:r>
              <a:rPr lang="en-US" dirty="0"/>
              <a:t>Age</a:t>
            </a:r>
          </a:p>
          <a:p>
            <a:r>
              <a:rPr lang="en-US" dirty="0"/>
              <a:t>Prior Courses</a:t>
            </a:r>
          </a:p>
          <a:p>
            <a:endParaRPr lang="en-US" dirty="0"/>
          </a:p>
          <a:p>
            <a:endParaRPr lang="en-US" dirty="0"/>
          </a:p>
          <a:p>
            <a:pPr marL="0" indent="0">
              <a:buNone/>
            </a:pPr>
            <a:endParaRPr lang="en-US" dirty="0"/>
          </a:p>
        </p:txBody>
      </p:sp>
      <p:sp>
        <p:nvSpPr>
          <p:cNvPr id="4" name="TextBox 3">
            <a:extLst>
              <a:ext uri="{FF2B5EF4-FFF2-40B4-BE49-F238E27FC236}">
                <a16:creationId xmlns:a16="http://schemas.microsoft.com/office/drawing/2014/main" id="{B6AF9528-9889-F278-A42D-B37C10BD765E}"/>
              </a:ext>
            </a:extLst>
          </p:cNvPr>
          <p:cNvSpPr txBox="1"/>
          <p:nvPr/>
        </p:nvSpPr>
        <p:spPr>
          <a:xfrm>
            <a:off x="6500191" y="1510748"/>
            <a:ext cx="4333461" cy="3970318"/>
          </a:xfrm>
          <a:prstGeom prst="rect">
            <a:avLst/>
          </a:prstGeom>
          <a:noFill/>
        </p:spPr>
        <p:txBody>
          <a:bodyPr wrap="square" rtlCol="0">
            <a:spAutoFit/>
          </a:bodyPr>
          <a:lstStyle/>
          <a:p>
            <a:r>
              <a:rPr lang="en-US" dirty="0"/>
              <a:t>Factor Buckets: </a:t>
            </a:r>
          </a:p>
          <a:p>
            <a:endParaRPr lang="en-US" dirty="0"/>
          </a:p>
          <a:p>
            <a:r>
              <a:rPr lang="en-US" dirty="0"/>
              <a:t>GPA = the same as the data used</a:t>
            </a:r>
          </a:p>
          <a:p>
            <a:endParaRPr lang="en-US" dirty="0"/>
          </a:p>
          <a:p>
            <a:r>
              <a:rPr lang="en-US" dirty="0"/>
              <a:t>Age </a:t>
            </a:r>
          </a:p>
          <a:p>
            <a:r>
              <a:rPr lang="en-US" dirty="0"/>
              <a:t>Student &gt;= 23 - 3 points</a:t>
            </a:r>
          </a:p>
          <a:p>
            <a:r>
              <a:rPr lang="en-US" dirty="0"/>
              <a:t>21 &gt;=  student &gt; 23 -  2 points</a:t>
            </a:r>
          </a:p>
          <a:p>
            <a:r>
              <a:rPr lang="en-US" dirty="0"/>
              <a:t>Student &lt; 21  -  1 point</a:t>
            </a:r>
          </a:p>
          <a:p>
            <a:endParaRPr lang="en-US" dirty="0"/>
          </a:p>
          <a:p>
            <a:r>
              <a:rPr lang="en-US" dirty="0"/>
              <a:t>Prior Courses: </a:t>
            </a:r>
          </a:p>
          <a:p>
            <a:r>
              <a:rPr lang="en-US" dirty="0"/>
              <a:t>4 or more courses - 3 points</a:t>
            </a:r>
          </a:p>
          <a:p>
            <a:r>
              <a:rPr lang="en-US" dirty="0"/>
              <a:t>1-3 courses - 2 points</a:t>
            </a:r>
          </a:p>
          <a:p>
            <a:r>
              <a:rPr lang="en-US" dirty="0"/>
              <a:t>0 courses - 1 point</a:t>
            </a:r>
          </a:p>
          <a:p>
            <a:endParaRPr lang="en-US" dirty="0"/>
          </a:p>
        </p:txBody>
      </p:sp>
      <p:pic>
        <p:nvPicPr>
          <p:cNvPr id="5" name="Slide 3">
            <a:hlinkClick r:id="" action="ppaction://media"/>
            <a:extLst>
              <a:ext uri="{FF2B5EF4-FFF2-40B4-BE49-F238E27FC236}">
                <a16:creationId xmlns:a16="http://schemas.microsoft.com/office/drawing/2014/main" id="{A6F47F65-7F18-F003-539F-FBA70D35AE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9325" y="6172200"/>
            <a:ext cx="487363" cy="487363"/>
          </a:xfrm>
          <a:prstGeom prst="rect">
            <a:avLst/>
          </a:prstGeom>
        </p:spPr>
      </p:pic>
    </p:spTree>
    <p:extLst>
      <p:ext uri="{BB962C8B-B14F-4D97-AF65-F5344CB8AC3E}">
        <p14:creationId xmlns:p14="http://schemas.microsoft.com/office/powerpoint/2010/main" val="153464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A50D-01C6-305F-A33E-EE1316E98947}"/>
              </a:ext>
            </a:extLst>
          </p:cNvPr>
          <p:cNvSpPr>
            <a:spLocks noGrp="1"/>
          </p:cNvSpPr>
          <p:nvPr>
            <p:ph type="title"/>
          </p:nvPr>
        </p:nvSpPr>
        <p:spPr/>
        <p:txBody>
          <a:bodyPr/>
          <a:lstStyle/>
          <a:p>
            <a:r>
              <a:rPr lang="en-US" dirty="0"/>
              <a:t>Student Data </a:t>
            </a:r>
          </a:p>
        </p:txBody>
      </p:sp>
      <p:graphicFrame>
        <p:nvGraphicFramePr>
          <p:cNvPr id="5" name="Table 4">
            <a:extLst>
              <a:ext uri="{FF2B5EF4-FFF2-40B4-BE49-F238E27FC236}">
                <a16:creationId xmlns:a16="http://schemas.microsoft.com/office/drawing/2014/main" id="{94029D9D-3B20-91BC-A7A2-57E64E7B7C35}"/>
              </a:ext>
            </a:extLst>
          </p:cNvPr>
          <p:cNvGraphicFramePr>
            <a:graphicFrameLocks noGrp="1"/>
          </p:cNvGraphicFramePr>
          <p:nvPr>
            <p:extLst>
              <p:ext uri="{D42A27DB-BD31-4B8C-83A1-F6EECF244321}">
                <p14:modId xmlns:p14="http://schemas.microsoft.com/office/powerpoint/2010/main" val="940122108"/>
              </p:ext>
            </p:extLst>
          </p:nvPr>
        </p:nvGraphicFramePr>
        <p:xfrm>
          <a:off x="1371600" y="2057399"/>
          <a:ext cx="4094924" cy="4024574"/>
        </p:xfrm>
        <a:graphic>
          <a:graphicData uri="http://schemas.openxmlformats.org/drawingml/2006/table">
            <a:tbl>
              <a:tblPr>
                <a:tableStyleId>{5C22544A-7EE6-4342-B048-85BDC9FD1C3A}</a:tableStyleId>
              </a:tblPr>
              <a:tblGrid>
                <a:gridCol w="1023731">
                  <a:extLst>
                    <a:ext uri="{9D8B030D-6E8A-4147-A177-3AD203B41FA5}">
                      <a16:colId xmlns:a16="http://schemas.microsoft.com/office/drawing/2014/main" val="2650219576"/>
                    </a:ext>
                  </a:extLst>
                </a:gridCol>
                <a:gridCol w="1000201">
                  <a:extLst>
                    <a:ext uri="{9D8B030D-6E8A-4147-A177-3AD203B41FA5}">
                      <a16:colId xmlns:a16="http://schemas.microsoft.com/office/drawing/2014/main" val="2339271968"/>
                    </a:ext>
                  </a:extLst>
                </a:gridCol>
                <a:gridCol w="1047261">
                  <a:extLst>
                    <a:ext uri="{9D8B030D-6E8A-4147-A177-3AD203B41FA5}">
                      <a16:colId xmlns:a16="http://schemas.microsoft.com/office/drawing/2014/main" val="2658409637"/>
                    </a:ext>
                  </a:extLst>
                </a:gridCol>
                <a:gridCol w="1023731">
                  <a:extLst>
                    <a:ext uri="{9D8B030D-6E8A-4147-A177-3AD203B41FA5}">
                      <a16:colId xmlns:a16="http://schemas.microsoft.com/office/drawing/2014/main" val="42495191"/>
                    </a:ext>
                  </a:extLst>
                </a:gridCol>
              </a:tblGrid>
              <a:tr h="848462">
                <a:tc>
                  <a:txBody>
                    <a:bodyPr/>
                    <a:lstStyle/>
                    <a:p>
                      <a:pPr algn="l" fontAlgn="b"/>
                      <a:r>
                        <a:rPr lang="en-US" sz="1200" u="none" strike="noStrike">
                          <a:effectLst/>
                        </a:rPr>
                        <a:t>Students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Age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Prior Courses</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3910605"/>
                  </a:ext>
                </a:extLst>
              </a:tr>
              <a:tr h="264676">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5389647"/>
                  </a:ext>
                </a:extLst>
              </a:tr>
              <a:tr h="264676">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667222"/>
                  </a:ext>
                </a:extLst>
              </a:tr>
              <a:tr h="264676">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2686837"/>
                  </a:ext>
                </a:extLst>
              </a:tr>
              <a:tr h="264676">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9872533"/>
                  </a:ext>
                </a:extLst>
              </a:tr>
              <a:tr h="264676">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0127433"/>
                  </a:ext>
                </a:extLst>
              </a:tr>
              <a:tr h="264676">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6437305"/>
                  </a:ext>
                </a:extLst>
              </a:tr>
              <a:tr h="264676">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9198021"/>
                  </a:ext>
                </a:extLst>
              </a:tr>
              <a:tr h="264676">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716175"/>
                  </a:ext>
                </a:extLst>
              </a:tr>
              <a:tr h="264676">
                <a:tc>
                  <a:txBody>
                    <a:bodyPr/>
                    <a:lstStyle/>
                    <a:p>
                      <a:pPr algn="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7544634"/>
                  </a:ext>
                </a:extLst>
              </a:tr>
              <a:tr h="264676">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8260567"/>
                  </a:ext>
                </a:extLst>
              </a:tr>
              <a:tr h="264676">
                <a:tc>
                  <a:txBody>
                    <a:bodyPr/>
                    <a:lstStyle/>
                    <a:p>
                      <a:pPr algn="r" fontAlgn="b"/>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0231149"/>
                  </a:ext>
                </a:extLst>
              </a:tr>
              <a:tr h="264676">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5366784"/>
                  </a:ext>
                </a:extLst>
              </a:tr>
            </a:tbl>
          </a:graphicData>
        </a:graphic>
      </p:graphicFrame>
      <p:graphicFrame>
        <p:nvGraphicFramePr>
          <p:cNvPr id="8" name="Content Placeholder 7">
            <a:extLst>
              <a:ext uri="{FF2B5EF4-FFF2-40B4-BE49-F238E27FC236}">
                <a16:creationId xmlns:a16="http://schemas.microsoft.com/office/drawing/2014/main" id="{40FDEF0C-CE0B-5E04-FC65-C1FE81A7E395}"/>
              </a:ext>
            </a:extLst>
          </p:cNvPr>
          <p:cNvGraphicFramePr>
            <a:graphicFrameLocks noGrp="1"/>
          </p:cNvGraphicFramePr>
          <p:nvPr>
            <p:ph idx="1"/>
            <p:extLst>
              <p:ext uri="{D42A27DB-BD31-4B8C-83A1-F6EECF244321}">
                <p14:modId xmlns:p14="http://schemas.microsoft.com/office/powerpoint/2010/main" val="3606569225"/>
              </p:ext>
            </p:extLst>
          </p:nvPr>
        </p:nvGraphicFramePr>
        <p:xfrm>
          <a:off x="6299199" y="2057400"/>
          <a:ext cx="4521201" cy="4024564"/>
        </p:xfrm>
        <a:graphic>
          <a:graphicData uri="http://schemas.openxmlformats.org/drawingml/2006/table">
            <a:tbl>
              <a:tblPr>
                <a:tableStyleId>{5C22544A-7EE6-4342-B048-85BDC9FD1C3A}</a:tableStyleId>
              </a:tblPr>
              <a:tblGrid>
                <a:gridCol w="826354">
                  <a:extLst>
                    <a:ext uri="{9D8B030D-6E8A-4147-A177-3AD203B41FA5}">
                      <a16:colId xmlns:a16="http://schemas.microsoft.com/office/drawing/2014/main" val="2263898454"/>
                    </a:ext>
                  </a:extLst>
                </a:gridCol>
                <a:gridCol w="826354">
                  <a:extLst>
                    <a:ext uri="{9D8B030D-6E8A-4147-A177-3AD203B41FA5}">
                      <a16:colId xmlns:a16="http://schemas.microsoft.com/office/drawing/2014/main" val="1607481142"/>
                    </a:ext>
                  </a:extLst>
                </a:gridCol>
                <a:gridCol w="826354">
                  <a:extLst>
                    <a:ext uri="{9D8B030D-6E8A-4147-A177-3AD203B41FA5}">
                      <a16:colId xmlns:a16="http://schemas.microsoft.com/office/drawing/2014/main" val="4016584416"/>
                    </a:ext>
                  </a:extLst>
                </a:gridCol>
                <a:gridCol w="1215785">
                  <a:extLst>
                    <a:ext uri="{9D8B030D-6E8A-4147-A177-3AD203B41FA5}">
                      <a16:colId xmlns:a16="http://schemas.microsoft.com/office/drawing/2014/main" val="202579899"/>
                    </a:ext>
                  </a:extLst>
                </a:gridCol>
                <a:gridCol w="826354">
                  <a:extLst>
                    <a:ext uri="{9D8B030D-6E8A-4147-A177-3AD203B41FA5}">
                      <a16:colId xmlns:a16="http://schemas.microsoft.com/office/drawing/2014/main" val="2989030224"/>
                    </a:ext>
                  </a:extLst>
                </a:gridCol>
              </a:tblGrid>
              <a:tr h="268779">
                <a:tc>
                  <a:txBody>
                    <a:bodyPr/>
                    <a:lstStyle/>
                    <a:p>
                      <a:pPr algn="l" fontAlgn="b"/>
                      <a:r>
                        <a:rPr lang="en-US" sz="1200" u="none" strike="noStrike">
                          <a:effectLst/>
                        </a:rPr>
                        <a:t>Students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Age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Prior Courses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Total</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9574151"/>
                  </a:ext>
                </a:extLst>
              </a:tr>
              <a:tr h="252968">
                <a:tc>
                  <a:txBody>
                    <a:bodyPr/>
                    <a:lstStyle/>
                    <a:p>
                      <a:pPr algn="l"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790820"/>
                  </a:ext>
                </a:extLst>
              </a:tr>
              <a:tr h="252968">
                <a:tc>
                  <a:txBody>
                    <a:bodyPr/>
                    <a:lstStyle/>
                    <a:p>
                      <a:pPr algn="l"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4953871"/>
                  </a:ext>
                </a:extLst>
              </a:tr>
              <a:tr h="252968">
                <a:tc>
                  <a:txBody>
                    <a:bodyPr/>
                    <a:lstStyle/>
                    <a:p>
                      <a:pPr algn="l"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48216239"/>
                  </a:ext>
                </a:extLst>
              </a:tr>
              <a:tr h="252968">
                <a:tc>
                  <a:txBody>
                    <a:bodyPr/>
                    <a:lstStyle/>
                    <a:p>
                      <a:pPr algn="l"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5352050"/>
                  </a:ext>
                </a:extLst>
              </a:tr>
              <a:tr h="252968">
                <a:tc>
                  <a:txBody>
                    <a:bodyPr/>
                    <a:lstStyle/>
                    <a:p>
                      <a:pPr algn="l"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9824155"/>
                  </a:ext>
                </a:extLst>
              </a:tr>
              <a:tr h="252968">
                <a:tc>
                  <a:txBody>
                    <a:bodyPr/>
                    <a:lstStyle/>
                    <a:p>
                      <a:pPr algn="l"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5472655"/>
                  </a:ext>
                </a:extLst>
              </a:tr>
              <a:tr h="252968">
                <a:tc>
                  <a:txBody>
                    <a:bodyPr/>
                    <a:lstStyle/>
                    <a:p>
                      <a:pPr algn="l"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0802985"/>
                  </a:ext>
                </a:extLst>
              </a:tr>
              <a:tr h="252968">
                <a:tc>
                  <a:txBody>
                    <a:bodyPr/>
                    <a:lstStyle/>
                    <a:p>
                      <a:pPr algn="l"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634505"/>
                  </a:ext>
                </a:extLst>
              </a:tr>
              <a:tr h="252968">
                <a:tc>
                  <a:txBody>
                    <a:bodyPr/>
                    <a:lstStyle/>
                    <a:p>
                      <a:pPr algn="l"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1349053"/>
                  </a:ext>
                </a:extLst>
              </a:tr>
              <a:tr h="252968">
                <a:tc>
                  <a:txBody>
                    <a:bodyPr/>
                    <a:lstStyle/>
                    <a:p>
                      <a:pPr algn="l"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4150367"/>
                  </a:ext>
                </a:extLst>
              </a:tr>
              <a:tr h="252968">
                <a:tc>
                  <a:txBody>
                    <a:bodyPr/>
                    <a:lstStyle/>
                    <a:p>
                      <a:pPr algn="l" fontAlgn="b"/>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9677968"/>
                  </a:ext>
                </a:extLst>
              </a:tr>
              <a:tr h="252968">
                <a:tc>
                  <a:txBody>
                    <a:bodyPr/>
                    <a:lstStyle/>
                    <a:p>
                      <a:pPr algn="l"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1878048"/>
                  </a:ext>
                </a:extLst>
              </a:tr>
              <a:tr h="252968">
                <a:tc>
                  <a:txBody>
                    <a:bodyPr/>
                    <a:lstStyle/>
                    <a:p>
                      <a:pPr algn="l" fontAlgn="b"/>
                      <a:r>
                        <a:rPr lang="en-US" sz="1200" u="none" strike="noStrike">
                          <a:effectLst/>
                        </a:rPr>
                        <a:t>Totals=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46635829"/>
                  </a:ext>
                </a:extLst>
              </a:tr>
              <a:tr h="467201">
                <a:tc>
                  <a:txBody>
                    <a:bodyPr/>
                    <a:lstStyle/>
                    <a:p>
                      <a:pPr algn="l" fontAlgn="b"/>
                      <a:r>
                        <a:rPr lang="en-US" sz="1200" u="none" strike="noStrike">
                          <a:effectLst/>
                        </a:rPr>
                        <a:t>Average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2.33333333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2.166666667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4073831"/>
                  </a:ext>
                </a:extLst>
              </a:tr>
            </a:tbl>
          </a:graphicData>
        </a:graphic>
      </p:graphicFrame>
      <p:sp>
        <p:nvSpPr>
          <p:cNvPr id="9" name="TextBox 8">
            <a:extLst>
              <a:ext uri="{FF2B5EF4-FFF2-40B4-BE49-F238E27FC236}">
                <a16:creationId xmlns:a16="http://schemas.microsoft.com/office/drawing/2014/main" id="{1579A811-140A-1DAB-363C-67A1F871725D}"/>
              </a:ext>
            </a:extLst>
          </p:cNvPr>
          <p:cNvSpPr txBox="1"/>
          <p:nvPr/>
        </p:nvSpPr>
        <p:spPr>
          <a:xfrm>
            <a:off x="2715214" y="1455821"/>
            <a:ext cx="1407695" cy="372979"/>
          </a:xfrm>
          <a:prstGeom prst="rect">
            <a:avLst/>
          </a:prstGeom>
          <a:noFill/>
        </p:spPr>
        <p:txBody>
          <a:bodyPr wrap="square" rtlCol="0">
            <a:spAutoFit/>
          </a:bodyPr>
          <a:lstStyle/>
          <a:p>
            <a:r>
              <a:rPr lang="en-US" dirty="0"/>
              <a:t>Actual Data</a:t>
            </a:r>
          </a:p>
        </p:txBody>
      </p:sp>
      <p:sp>
        <p:nvSpPr>
          <p:cNvPr id="10" name="TextBox 9">
            <a:extLst>
              <a:ext uri="{FF2B5EF4-FFF2-40B4-BE49-F238E27FC236}">
                <a16:creationId xmlns:a16="http://schemas.microsoft.com/office/drawing/2014/main" id="{0E065A4C-B283-7752-6AF4-1695F73D935A}"/>
              </a:ext>
            </a:extLst>
          </p:cNvPr>
          <p:cNvSpPr txBox="1"/>
          <p:nvPr/>
        </p:nvSpPr>
        <p:spPr>
          <a:xfrm>
            <a:off x="7750411" y="1459468"/>
            <a:ext cx="1618776" cy="369332"/>
          </a:xfrm>
          <a:prstGeom prst="rect">
            <a:avLst/>
          </a:prstGeom>
          <a:noFill/>
        </p:spPr>
        <p:txBody>
          <a:bodyPr wrap="none" rtlCol="0">
            <a:spAutoFit/>
          </a:bodyPr>
          <a:lstStyle/>
          <a:p>
            <a:r>
              <a:rPr lang="en-US" dirty="0"/>
              <a:t>Bucketed Data</a:t>
            </a:r>
          </a:p>
        </p:txBody>
      </p:sp>
      <p:pic>
        <p:nvPicPr>
          <p:cNvPr id="3" name="Slide 4">
            <a:hlinkClick r:id="" action="ppaction://media"/>
            <a:extLst>
              <a:ext uri="{FF2B5EF4-FFF2-40B4-BE49-F238E27FC236}">
                <a16:creationId xmlns:a16="http://schemas.microsoft.com/office/drawing/2014/main" id="{55355469-C178-3E1E-51D9-83465B3F3A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3858" y="6310572"/>
            <a:ext cx="487363" cy="487363"/>
          </a:xfrm>
          <a:prstGeom prst="rect">
            <a:avLst/>
          </a:prstGeom>
        </p:spPr>
      </p:pic>
    </p:spTree>
    <p:extLst>
      <p:ext uri="{BB962C8B-B14F-4D97-AF65-F5344CB8AC3E}">
        <p14:creationId xmlns:p14="http://schemas.microsoft.com/office/powerpoint/2010/main" val="169307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143B-373C-8D42-86BF-AC9740148BAF}"/>
              </a:ext>
            </a:extLst>
          </p:cNvPr>
          <p:cNvSpPr>
            <a:spLocks noGrp="1"/>
          </p:cNvSpPr>
          <p:nvPr>
            <p:ph type="title"/>
          </p:nvPr>
        </p:nvSpPr>
        <p:spPr/>
        <p:txBody>
          <a:bodyPr/>
          <a:lstStyle/>
          <a:p>
            <a:r>
              <a:rPr lang="en-US" dirty="0"/>
              <a:t>Decision Variables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94890F-FBE2-1A79-6BC6-F9C572BBD825}"/>
                  </a:ext>
                </a:extLst>
              </p:cNvPr>
              <p:cNvSpPr>
                <a:spLocks noGrp="1"/>
              </p:cNvSpPr>
              <p:nvPr>
                <p:ph idx="1"/>
              </p:nvPr>
            </p:nvSpPr>
            <p:spPr>
              <a:xfrm>
                <a:off x="1371600" y="1634836"/>
                <a:ext cx="9601200" cy="4232564"/>
              </a:xfrm>
            </p:spPr>
            <p:txBody>
              <a:bodyPr/>
              <a:lstStyle/>
              <a:p>
                <a:pPr marL="0" indent="0">
                  <a:buNone/>
                </a:pPr>
                <a:r>
                  <a:rPr lang="en-US" dirty="0"/>
                  <a:t>The decisions variables are the decisions of whether each student would be in a specific group. </a:t>
                </a:r>
              </a:p>
              <a:p>
                <a:pPr marL="0" indent="0">
                  <a:buNone/>
                </a:pPr>
                <a:r>
                  <a:rPr lang="en-US" dirty="0"/>
                  <a:t>These are indicated as Student, S, and Group, G,.</a:t>
                </a:r>
              </a:p>
              <a:p>
                <a:pPr marL="0" indent="0">
                  <a:buNone/>
                </a:pPr>
                <a:r>
                  <a:rPr lang="en-US" dirty="0"/>
                  <a:t>They are shown in the formula 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𝑦</m:t>
                        </m:r>
                      </m:sub>
                    </m:sSub>
                  </m:oMath>
                </a14:m>
                <a:r>
                  <a:rPr lang="en-US" dirty="0"/>
                  <a:t>. </a:t>
                </a:r>
              </a:p>
              <a:p>
                <a:pPr marL="0" indent="0">
                  <a:buNone/>
                </a:pPr>
                <a:r>
                  <a:rPr lang="en-US" dirty="0"/>
                  <a:t>Where X is the student number 1-12 and Y is the group number 1 - 4. </a:t>
                </a:r>
              </a:p>
            </p:txBody>
          </p:sp>
        </mc:Choice>
        <mc:Fallback xmlns="">
          <p:sp>
            <p:nvSpPr>
              <p:cNvPr id="3" name="Content Placeholder 2">
                <a:extLst>
                  <a:ext uri="{FF2B5EF4-FFF2-40B4-BE49-F238E27FC236}">
                    <a16:creationId xmlns:a16="http://schemas.microsoft.com/office/drawing/2014/main" id="{F894890F-FBE2-1A79-6BC6-F9C572BBD825}"/>
                  </a:ext>
                </a:extLst>
              </p:cNvPr>
              <p:cNvSpPr>
                <a:spLocks noGrp="1" noRot="1" noChangeAspect="1" noMove="1" noResize="1" noEditPoints="1" noAdjustHandles="1" noChangeArrowheads="1" noChangeShapeType="1" noTextEdit="1"/>
              </p:cNvSpPr>
              <p:nvPr>
                <p:ph idx="1"/>
              </p:nvPr>
            </p:nvSpPr>
            <p:spPr>
              <a:xfrm>
                <a:off x="1371600" y="1634836"/>
                <a:ext cx="9601200" cy="4232564"/>
              </a:xfrm>
              <a:blipFill>
                <a:blip r:embed="rId4"/>
                <a:stretch>
                  <a:fillRect l="-661" t="-896"/>
                </a:stretch>
              </a:blipFill>
            </p:spPr>
            <p:txBody>
              <a:bodyPr/>
              <a:lstStyle/>
              <a:p>
                <a:r>
                  <a:rPr lang="en-US">
                    <a:noFill/>
                  </a:rPr>
                  <a:t> </a:t>
                </a:r>
              </a:p>
            </p:txBody>
          </p:sp>
        </mc:Fallback>
      </mc:AlternateContent>
      <p:pic>
        <p:nvPicPr>
          <p:cNvPr id="4" name="Slide 5">
            <a:hlinkClick r:id="" action="ppaction://media"/>
            <a:extLst>
              <a:ext uri="{FF2B5EF4-FFF2-40B4-BE49-F238E27FC236}">
                <a16:creationId xmlns:a16="http://schemas.microsoft.com/office/drawing/2014/main" id="{3BD7861C-4DD9-B6C6-22D7-517375A825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4237" y="6206067"/>
            <a:ext cx="487363" cy="487363"/>
          </a:xfrm>
          <a:prstGeom prst="rect">
            <a:avLst/>
          </a:prstGeom>
        </p:spPr>
      </p:pic>
    </p:spTree>
    <p:extLst>
      <p:ext uri="{BB962C8B-B14F-4D97-AF65-F5344CB8AC3E}">
        <p14:creationId xmlns:p14="http://schemas.microsoft.com/office/powerpoint/2010/main" val="175038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3844-5144-E71F-E486-33317CBF2474}"/>
              </a:ext>
            </a:extLst>
          </p:cNvPr>
          <p:cNvSpPr>
            <a:spLocks noGrp="1"/>
          </p:cNvSpPr>
          <p:nvPr>
            <p:ph type="title"/>
          </p:nvPr>
        </p:nvSpPr>
        <p:spPr/>
        <p:txBody>
          <a:bodyPr/>
          <a:lstStyle/>
          <a:p>
            <a:r>
              <a:rPr lang="en-US" dirty="0"/>
              <a:t>Objective Function</a:t>
            </a:r>
          </a:p>
        </p:txBody>
      </p:sp>
      <p:sp>
        <p:nvSpPr>
          <p:cNvPr id="3" name="Content Placeholder 2">
            <a:extLst>
              <a:ext uri="{FF2B5EF4-FFF2-40B4-BE49-F238E27FC236}">
                <a16:creationId xmlns:a16="http://schemas.microsoft.com/office/drawing/2014/main" id="{9104EEB8-C575-9920-EB1F-5F59C0E953B5}"/>
              </a:ext>
            </a:extLst>
          </p:cNvPr>
          <p:cNvSpPr>
            <a:spLocks noGrp="1"/>
          </p:cNvSpPr>
          <p:nvPr>
            <p:ph idx="1"/>
          </p:nvPr>
        </p:nvSpPr>
        <p:spPr>
          <a:xfrm>
            <a:off x="1371600" y="1371600"/>
            <a:ext cx="9601200" cy="4495800"/>
          </a:xfrm>
        </p:spPr>
        <p:txBody>
          <a:bodyPr/>
          <a:lstStyle/>
          <a:p>
            <a:pPr marL="0" indent="0">
              <a:buNone/>
            </a:pPr>
            <a:r>
              <a:rPr lang="en-US" dirty="0"/>
              <a:t>The objective function is to maximize the chance of student success. This is done for each of my success factors. </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0AE2F975-F8BB-85BC-AADA-BB63C4DE7777}"/>
              </a:ext>
            </a:extLst>
          </p:cNvPr>
          <p:cNvPicPr>
            <a:picLocks noChangeAspect="1"/>
          </p:cNvPicPr>
          <p:nvPr/>
        </p:nvPicPr>
        <p:blipFill>
          <a:blip r:embed="rId4"/>
          <a:stretch>
            <a:fillRect/>
          </a:stretch>
        </p:blipFill>
        <p:spPr>
          <a:xfrm>
            <a:off x="2209800" y="2382927"/>
            <a:ext cx="7772400" cy="3273245"/>
          </a:xfrm>
          <a:prstGeom prst="rect">
            <a:avLst/>
          </a:prstGeom>
        </p:spPr>
      </p:pic>
      <p:pic>
        <p:nvPicPr>
          <p:cNvPr id="5" name="Recorded Sound">
            <a:hlinkClick r:id="" action="ppaction://media"/>
            <a:extLst>
              <a:ext uri="{FF2B5EF4-FFF2-40B4-BE49-F238E27FC236}">
                <a16:creationId xmlns:a16="http://schemas.microsoft.com/office/drawing/2014/main" id="{905F2C8A-7C3A-73BD-AF9F-74E4B6032A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4237" y="6172200"/>
            <a:ext cx="487363" cy="487363"/>
          </a:xfrm>
          <a:prstGeom prst="rect">
            <a:avLst/>
          </a:prstGeom>
        </p:spPr>
      </p:pic>
    </p:spTree>
    <p:extLst>
      <p:ext uri="{BB962C8B-B14F-4D97-AF65-F5344CB8AC3E}">
        <p14:creationId xmlns:p14="http://schemas.microsoft.com/office/powerpoint/2010/main" val="88465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A07D2-3082-F94C-B400-8AA43FC4FE2E}"/>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DD2E4AF1-C215-B2EA-EA56-75D1036A2D36}"/>
              </a:ext>
            </a:extLst>
          </p:cNvPr>
          <p:cNvSpPr>
            <a:spLocks noGrp="1"/>
          </p:cNvSpPr>
          <p:nvPr>
            <p:ph idx="1"/>
          </p:nvPr>
        </p:nvSpPr>
        <p:spPr>
          <a:xfrm>
            <a:off x="1371599" y="1723869"/>
            <a:ext cx="10095875" cy="4143531"/>
          </a:xfrm>
        </p:spPr>
        <p:txBody>
          <a:bodyPr>
            <a:normAutofit/>
          </a:bodyPr>
          <a:lstStyle/>
          <a:p>
            <a:r>
              <a:rPr lang="en-US" dirty="0"/>
              <a:t>6 sets of constraints:</a:t>
            </a:r>
          </a:p>
          <a:p>
            <a:pPr lvl="1"/>
            <a:r>
              <a:rPr lang="en-US" dirty="0"/>
              <a:t>group size </a:t>
            </a:r>
          </a:p>
          <a:p>
            <a:pPr lvl="1"/>
            <a:r>
              <a:rPr lang="en-US" dirty="0"/>
              <a:t>number of groups a student can be in</a:t>
            </a:r>
          </a:p>
          <a:p>
            <a:pPr lvl="1"/>
            <a:r>
              <a:rPr lang="en-US" dirty="0"/>
              <a:t> GPA</a:t>
            </a:r>
          </a:p>
          <a:p>
            <a:pPr lvl="1"/>
            <a:r>
              <a:rPr lang="en-US" dirty="0"/>
              <a:t> age</a:t>
            </a:r>
          </a:p>
          <a:p>
            <a:pPr lvl="1"/>
            <a:r>
              <a:rPr lang="en-US" dirty="0"/>
              <a:t> prior courses</a:t>
            </a:r>
          </a:p>
          <a:p>
            <a:pPr lvl="1"/>
            <a:r>
              <a:rPr lang="en-US" dirty="0"/>
              <a:t> integer/nonzero constraint</a:t>
            </a:r>
          </a:p>
          <a:p>
            <a:pPr lvl="1"/>
            <a:endParaRPr lang="en-US" dirty="0"/>
          </a:p>
          <a:p>
            <a:pPr marL="530352" lvl="1" indent="0">
              <a:buNone/>
            </a:pPr>
            <a:endParaRPr lang="en-US" dirty="0"/>
          </a:p>
          <a:p>
            <a:pPr lvl="1"/>
            <a:endParaRPr lang="en-US" dirty="0"/>
          </a:p>
          <a:p>
            <a:pPr lvl="1"/>
            <a:endParaRPr lang="en-US" dirty="0"/>
          </a:p>
        </p:txBody>
      </p:sp>
      <p:pic>
        <p:nvPicPr>
          <p:cNvPr id="4" name="Slide 7">
            <a:hlinkClick r:id="" action="ppaction://media"/>
            <a:extLst>
              <a:ext uri="{FF2B5EF4-FFF2-40B4-BE49-F238E27FC236}">
                <a16:creationId xmlns:a16="http://schemas.microsoft.com/office/drawing/2014/main" id="{C354052F-CA59-B54F-A478-096DD04B25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4236" y="6270625"/>
            <a:ext cx="487363" cy="487363"/>
          </a:xfrm>
          <a:prstGeom prst="rect">
            <a:avLst/>
          </a:prstGeom>
        </p:spPr>
      </p:pic>
    </p:spTree>
    <p:extLst>
      <p:ext uri="{BB962C8B-B14F-4D97-AF65-F5344CB8AC3E}">
        <p14:creationId xmlns:p14="http://schemas.microsoft.com/office/powerpoint/2010/main" val="137203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1F29-D66A-370A-744B-4BD5C3361DF4}"/>
              </a:ext>
            </a:extLst>
          </p:cNvPr>
          <p:cNvSpPr>
            <a:spLocks noGrp="1"/>
          </p:cNvSpPr>
          <p:nvPr>
            <p:ph type="title"/>
          </p:nvPr>
        </p:nvSpPr>
        <p:spPr>
          <a:xfrm>
            <a:off x="1371600" y="685800"/>
            <a:ext cx="9601200" cy="685800"/>
          </a:xfrm>
        </p:spPr>
        <p:txBody>
          <a:bodyPr>
            <a:normAutofit fontScale="90000"/>
          </a:bodyPr>
          <a:lstStyle/>
          <a:p>
            <a:r>
              <a:rPr lang="en-US" dirty="0"/>
              <a:t>Constraints </a:t>
            </a:r>
            <a:br>
              <a:rPr lang="en-US" dirty="0"/>
            </a:br>
            <a:br>
              <a:rPr lang="en-US" dirty="0"/>
            </a:br>
            <a:endParaRPr lang="en-US" dirty="0"/>
          </a:p>
        </p:txBody>
      </p:sp>
      <p:pic>
        <p:nvPicPr>
          <p:cNvPr id="13" name="Picture 12">
            <a:extLst>
              <a:ext uri="{FF2B5EF4-FFF2-40B4-BE49-F238E27FC236}">
                <a16:creationId xmlns:a16="http://schemas.microsoft.com/office/drawing/2014/main" id="{EEB3094A-AD72-5371-802F-23798B0CAB52}"/>
              </a:ext>
            </a:extLst>
          </p:cNvPr>
          <p:cNvPicPr>
            <a:picLocks noChangeAspect="1"/>
          </p:cNvPicPr>
          <p:nvPr/>
        </p:nvPicPr>
        <p:blipFill>
          <a:blip r:embed="rId5"/>
          <a:stretch>
            <a:fillRect/>
          </a:stretch>
        </p:blipFill>
        <p:spPr>
          <a:xfrm>
            <a:off x="1371600" y="2171700"/>
            <a:ext cx="9004852" cy="1113372"/>
          </a:xfrm>
          <a:prstGeom prst="rect">
            <a:avLst/>
          </a:prstGeom>
        </p:spPr>
      </p:pic>
      <p:pic>
        <p:nvPicPr>
          <p:cNvPr id="21" name="Picture 20">
            <a:extLst>
              <a:ext uri="{FF2B5EF4-FFF2-40B4-BE49-F238E27FC236}">
                <a16:creationId xmlns:a16="http://schemas.microsoft.com/office/drawing/2014/main" id="{3998161A-60EC-0E9E-737E-88B036675DFA}"/>
              </a:ext>
            </a:extLst>
          </p:cNvPr>
          <p:cNvPicPr>
            <a:picLocks noChangeAspect="1"/>
          </p:cNvPicPr>
          <p:nvPr/>
        </p:nvPicPr>
        <p:blipFill>
          <a:blip r:embed="rId6"/>
          <a:stretch>
            <a:fillRect/>
          </a:stretch>
        </p:blipFill>
        <p:spPr>
          <a:xfrm>
            <a:off x="1371600" y="3771712"/>
            <a:ext cx="9004852" cy="2524221"/>
          </a:xfrm>
          <a:prstGeom prst="rect">
            <a:avLst/>
          </a:prstGeom>
        </p:spPr>
      </p:pic>
      <p:sp>
        <p:nvSpPr>
          <p:cNvPr id="22" name="TextBox 21">
            <a:extLst>
              <a:ext uri="{FF2B5EF4-FFF2-40B4-BE49-F238E27FC236}">
                <a16:creationId xmlns:a16="http://schemas.microsoft.com/office/drawing/2014/main" id="{3579AAC9-E4FA-176B-A7F8-DF04D5CF9B33}"/>
              </a:ext>
            </a:extLst>
          </p:cNvPr>
          <p:cNvSpPr txBox="1"/>
          <p:nvPr/>
        </p:nvSpPr>
        <p:spPr>
          <a:xfrm>
            <a:off x="1371600" y="1470990"/>
            <a:ext cx="8527774" cy="369332"/>
          </a:xfrm>
          <a:prstGeom prst="rect">
            <a:avLst/>
          </a:prstGeom>
          <a:noFill/>
        </p:spPr>
        <p:txBody>
          <a:bodyPr wrap="square" rtlCol="0">
            <a:spAutoFit/>
          </a:bodyPr>
          <a:lstStyle/>
          <a:p>
            <a:r>
              <a:rPr lang="en-US" dirty="0"/>
              <a:t>The constraints for group size, GPA, age and prior courses. </a:t>
            </a:r>
          </a:p>
        </p:txBody>
      </p:sp>
      <p:pic>
        <p:nvPicPr>
          <p:cNvPr id="3" name="Slide 8">
            <a:hlinkClick r:id="" action="ppaction://media"/>
            <a:extLst>
              <a:ext uri="{FF2B5EF4-FFF2-40B4-BE49-F238E27FC236}">
                <a16:creationId xmlns:a16="http://schemas.microsoft.com/office/drawing/2014/main" id="{4E0579C0-D697-B3F6-7CFD-6408BC0AD1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2800" y="6331484"/>
            <a:ext cx="487363" cy="487363"/>
          </a:xfrm>
          <a:prstGeom prst="rect">
            <a:avLst/>
          </a:prstGeom>
        </p:spPr>
      </p:pic>
    </p:spTree>
    <p:extLst>
      <p:ext uri="{BB962C8B-B14F-4D97-AF65-F5344CB8AC3E}">
        <p14:creationId xmlns:p14="http://schemas.microsoft.com/office/powerpoint/2010/main" val="318795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D39F6-DA26-5397-C175-B5314449FCC7}"/>
              </a:ext>
            </a:extLst>
          </p:cNvPr>
          <p:cNvSpPr>
            <a:spLocks noGrp="1"/>
          </p:cNvSpPr>
          <p:nvPr>
            <p:ph type="title"/>
          </p:nvPr>
        </p:nvSpPr>
        <p:spPr>
          <a:xfrm>
            <a:off x="1371600" y="685800"/>
            <a:ext cx="9601200" cy="759941"/>
          </a:xfrm>
        </p:spPr>
        <p:txBody>
          <a:bodyPr>
            <a:normAutofit/>
          </a:bodyPr>
          <a:lstStyle/>
          <a:p>
            <a:r>
              <a:rPr lang="en-US" dirty="0"/>
              <a:t>Constraints </a:t>
            </a:r>
            <a:endParaRPr lang="en-US" sz="2000" dirty="0"/>
          </a:p>
        </p:txBody>
      </p:sp>
      <p:pic>
        <p:nvPicPr>
          <p:cNvPr id="5" name="Picture 4">
            <a:extLst>
              <a:ext uri="{FF2B5EF4-FFF2-40B4-BE49-F238E27FC236}">
                <a16:creationId xmlns:a16="http://schemas.microsoft.com/office/drawing/2014/main" id="{DE2FA063-6D63-5C2B-2ECE-71BB6EF88406}"/>
              </a:ext>
            </a:extLst>
          </p:cNvPr>
          <p:cNvPicPr>
            <a:picLocks noChangeAspect="1"/>
          </p:cNvPicPr>
          <p:nvPr/>
        </p:nvPicPr>
        <p:blipFill>
          <a:blip r:embed="rId5"/>
          <a:stretch>
            <a:fillRect/>
          </a:stretch>
        </p:blipFill>
        <p:spPr>
          <a:xfrm>
            <a:off x="1562348" y="5078586"/>
            <a:ext cx="5956583" cy="1249495"/>
          </a:xfrm>
          <a:prstGeom prst="rect">
            <a:avLst/>
          </a:prstGeom>
        </p:spPr>
      </p:pic>
      <p:pic>
        <p:nvPicPr>
          <p:cNvPr id="8" name="Picture 7">
            <a:extLst>
              <a:ext uri="{FF2B5EF4-FFF2-40B4-BE49-F238E27FC236}">
                <a16:creationId xmlns:a16="http://schemas.microsoft.com/office/drawing/2014/main" id="{208F740D-8417-A99C-AF83-D0FA444F009B}"/>
              </a:ext>
            </a:extLst>
          </p:cNvPr>
          <p:cNvPicPr>
            <a:picLocks noChangeAspect="1"/>
          </p:cNvPicPr>
          <p:nvPr/>
        </p:nvPicPr>
        <p:blipFill>
          <a:blip r:embed="rId6"/>
          <a:stretch>
            <a:fillRect/>
          </a:stretch>
        </p:blipFill>
        <p:spPr>
          <a:xfrm>
            <a:off x="1535373" y="2620011"/>
            <a:ext cx="4979911" cy="2091137"/>
          </a:xfrm>
          <a:prstGeom prst="rect">
            <a:avLst/>
          </a:prstGeom>
        </p:spPr>
      </p:pic>
      <p:sp>
        <p:nvSpPr>
          <p:cNvPr id="9" name="TextBox 8">
            <a:extLst>
              <a:ext uri="{FF2B5EF4-FFF2-40B4-BE49-F238E27FC236}">
                <a16:creationId xmlns:a16="http://schemas.microsoft.com/office/drawing/2014/main" id="{367CFB33-E013-B887-BDBC-05814F573AFC}"/>
              </a:ext>
            </a:extLst>
          </p:cNvPr>
          <p:cNvSpPr txBox="1"/>
          <p:nvPr/>
        </p:nvSpPr>
        <p:spPr>
          <a:xfrm>
            <a:off x="1371600" y="1329740"/>
            <a:ext cx="3697357" cy="646331"/>
          </a:xfrm>
          <a:prstGeom prst="rect">
            <a:avLst/>
          </a:prstGeom>
          <a:noFill/>
        </p:spPr>
        <p:txBody>
          <a:bodyPr wrap="square" rtlCol="0">
            <a:spAutoFit/>
          </a:bodyPr>
          <a:lstStyle/>
          <a:p>
            <a:r>
              <a:rPr lang="en-US" dirty="0"/>
              <a:t>The constraints for number of students per group and integers. </a:t>
            </a:r>
          </a:p>
        </p:txBody>
      </p:sp>
      <p:pic>
        <p:nvPicPr>
          <p:cNvPr id="4" name="Slide 9">
            <a:hlinkClick r:id="" action="ppaction://media"/>
            <a:extLst>
              <a:ext uri="{FF2B5EF4-FFF2-40B4-BE49-F238E27FC236}">
                <a16:creationId xmlns:a16="http://schemas.microsoft.com/office/drawing/2014/main" id="{3BBC5E51-1656-B87A-9C98-1B1F3C1054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4225" y="6326187"/>
            <a:ext cx="487363" cy="487363"/>
          </a:xfrm>
          <a:prstGeom prst="rect">
            <a:avLst/>
          </a:prstGeom>
        </p:spPr>
      </p:pic>
      <p:pic>
        <p:nvPicPr>
          <p:cNvPr id="3" name="Picture 2">
            <a:extLst>
              <a:ext uri="{FF2B5EF4-FFF2-40B4-BE49-F238E27FC236}">
                <a16:creationId xmlns:a16="http://schemas.microsoft.com/office/drawing/2014/main" id="{8729C492-987D-240C-9585-AA8B658F587F}"/>
              </a:ext>
            </a:extLst>
          </p:cNvPr>
          <p:cNvPicPr>
            <a:picLocks noChangeAspect="1"/>
          </p:cNvPicPr>
          <p:nvPr/>
        </p:nvPicPr>
        <p:blipFill>
          <a:blip r:embed="rId8"/>
          <a:stretch>
            <a:fillRect/>
          </a:stretch>
        </p:blipFill>
        <p:spPr>
          <a:xfrm>
            <a:off x="8139697" y="1009875"/>
            <a:ext cx="1206500" cy="5181600"/>
          </a:xfrm>
          <a:prstGeom prst="rect">
            <a:avLst/>
          </a:prstGeom>
        </p:spPr>
      </p:pic>
      <p:pic>
        <p:nvPicPr>
          <p:cNvPr id="6" name="Picture 5">
            <a:extLst>
              <a:ext uri="{FF2B5EF4-FFF2-40B4-BE49-F238E27FC236}">
                <a16:creationId xmlns:a16="http://schemas.microsoft.com/office/drawing/2014/main" id="{F0E9D967-1CE2-D37D-4291-D913DA803CB0}"/>
              </a:ext>
            </a:extLst>
          </p:cNvPr>
          <p:cNvPicPr>
            <a:picLocks noChangeAspect="1"/>
          </p:cNvPicPr>
          <p:nvPr/>
        </p:nvPicPr>
        <p:blipFill>
          <a:blip r:embed="rId9"/>
          <a:stretch>
            <a:fillRect/>
          </a:stretch>
        </p:blipFill>
        <p:spPr>
          <a:xfrm>
            <a:off x="9537700" y="946375"/>
            <a:ext cx="1435100" cy="5308600"/>
          </a:xfrm>
          <a:prstGeom prst="rect">
            <a:avLst/>
          </a:prstGeom>
        </p:spPr>
      </p:pic>
      <p:sp>
        <p:nvSpPr>
          <p:cNvPr id="7" name="TextBox 6">
            <a:extLst>
              <a:ext uri="{FF2B5EF4-FFF2-40B4-BE49-F238E27FC236}">
                <a16:creationId xmlns:a16="http://schemas.microsoft.com/office/drawing/2014/main" id="{89E0AF06-00EC-010E-DF89-C776ACD7B359}"/>
              </a:ext>
            </a:extLst>
          </p:cNvPr>
          <p:cNvSpPr txBox="1"/>
          <p:nvPr/>
        </p:nvSpPr>
        <p:spPr>
          <a:xfrm>
            <a:off x="1562348" y="2389179"/>
            <a:ext cx="2462981" cy="230832"/>
          </a:xfrm>
          <a:prstGeom prst="rect">
            <a:avLst/>
          </a:prstGeom>
          <a:noFill/>
        </p:spPr>
        <p:txBody>
          <a:bodyPr wrap="square" rtlCol="0">
            <a:spAutoFit/>
          </a:bodyPr>
          <a:lstStyle/>
          <a:p>
            <a:r>
              <a:rPr lang="en-US" sz="900" dirty="0"/>
              <a:t>Student Group Number Constraints</a:t>
            </a:r>
          </a:p>
        </p:txBody>
      </p:sp>
      <p:sp>
        <p:nvSpPr>
          <p:cNvPr id="10" name="TextBox 9">
            <a:extLst>
              <a:ext uri="{FF2B5EF4-FFF2-40B4-BE49-F238E27FC236}">
                <a16:creationId xmlns:a16="http://schemas.microsoft.com/office/drawing/2014/main" id="{214AE29C-14D2-25B8-B00B-FBADF2B66AA5}"/>
              </a:ext>
            </a:extLst>
          </p:cNvPr>
          <p:cNvSpPr txBox="1"/>
          <p:nvPr/>
        </p:nvSpPr>
        <p:spPr>
          <a:xfrm>
            <a:off x="1600825" y="4709254"/>
            <a:ext cx="2489956" cy="369332"/>
          </a:xfrm>
          <a:prstGeom prst="rect">
            <a:avLst/>
          </a:prstGeom>
          <a:noFill/>
        </p:spPr>
        <p:txBody>
          <a:bodyPr wrap="square" rtlCol="0">
            <a:spAutoFit/>
          </a:bodyPr>
          <a:lstStyle/>
          <a:p>
            <a:r>
              <a:rPr lang="en-US" sz="1000" dirty="0"/>
              <a:t>Integer constraint</a:t>
            </a:r>
            <a:r>
              <a:rPr lang="en-US" dirty="0"/>
              <a:t>: </a:t>
            </a:r>
          </a:p>
        </p:txBody>
      </p:sp>
      <p:sp>
        <p:nvSpPr>
          <p:cNvPr id="11" name="TextBox 10">
            <a:extLst>
              <a:ext uri="{FF2B5EF4-FFF2-40B4-BE49-F238E27FC236}">
                <a16:creationId xmlns:a16="http://schemas.microsoft.com/office/drawing/2014/main" id="{C263E3E1-269A-81F5-BDAC-1193E65C7B12}"/>
              </a:ext>
            </a:extLst>
          </p:cNvPr>
          <p:cNvSpPr txBox="1"/>
          <p:nvPr/>
        </p:nvSpPr>
        <p:spPr>
          <a:xfrm>
            <a:off x="8196971" y="529919"/>
            <a:ext cx="2289132" cy="369332"/>
          </a:xfrm>
          <a:prstGeom prst="rect">
            <a:avLst/>
          </a:prstGeom>
          <a:noFill/>
        </p:spPr>
        <p:txBody>
          <a:bodyPr wrap="square" rtlCol="0">
            <a:spAutoFit/>
          </a:bodyPr>
          <a:lstStyle/>
          <a:p>
            <a:r>
              <a:rPr lang="en-US" sz="1000" dirty="0"/>
              <a:t>Non-zero constraint</a:t>
            </a:r>
            <a:r>
              <a:rPr lang="en-US" dirty="0"/>
              <a:t>:</a:t>
            </a:r>
          </a:p>
        </p:txBody>
      </p:sp>
    </p:spTree>
    <p:extLst>
      <p:ext uri="{BB962C8B-B14F-4D97-AF65-F5344CB8AC3E}">
        <p14:creationId xmlns:p14="http://schemas.microsoft.com/office/powerpoint/2010/main" val="176576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{5ABE20B7-EF4B-F44B-A0B5-A1FF155CE3DA}tf10001072</Template>
  <TotalTime>1419</TotalTime>
  <Words>714</Words>
  <Application>Microsoft Macintosh PowerPoint</Application>
  <PresentationFormat>Widescreen</PresentationFormat>
  <Paragraphs>221</Paragraphs>
  <Slides>12</Slides>
  <Notes>5</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Cambria Math</vt:lpstr>
      <vt:lpstr>Franklin Gothic Book</vt:lpstr>
      <vt:lpstr>Crop</vt:lpstr>
      <vt:lpstr>Student group Optimization</vt:lpstr>
      <vt:lpstr>Goals of this Project:</vt:lpstr>
      <vt:lpstr>Success Factors </vt:lpstr>
      <vt:lpstr>Student Data </vt:lpstr>
      <vt:lpstr>Decision Variables </vt:lpstr>
      <vt:lpstr>Objective Function</vt:lpstr>
      <vt:lpstr>Constraints</vt:lpstr>
      <vt:lpstr>Constraints   </vt:lpstr>
      <vt:lpstr>Constraints </vt:lpstr>
      <vt:lpstr>Code </vt:lpstr>
      <vt:lpstr>Groups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group Optimization</dc:title>
  <dc:creator>Haffner, Alexandrea</dc:creator>
  <cp:lastModifiedBy>Haffner, Alexandrea</cp:lastModifiedBy>
  <cp:revision>7</cp:revision>
  <dcterms:created xsi:type="dcterms:W3CDTF">2022-12-10T17:08:56Z</dcterms:created>
  <dcterms:modified xsi:type="dcterms:W3CDTF">2022-12-11T17:06:37Z</dcterms:modified>
</cp:coreProperties>
</file>